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70" r:id="rId4"/>
    <p:sldId id="317" r:id="rId5"/>
    <p:sldId id="341" r:id="rId6"/>
    <p:sldId id="344" r:id="rId7"/>
    <p:sldId id="343" r:id="rId8"/>
    <p:sldId id="345" r:id="rId9"/>
    <p:sldId id="373" r:id="rId10"/>
    <p:sldId id="351" r:id="rId11"/>
    <p:sldId id="383" r:id="rId12"/>
    <p:sldId id="384" r:id="rId13"/>
    <p:sldId id="385" r:id="rId14"/>
    <p:sldId id="387" r:id="rId15"/>
    <p:sldId id="389" r:id="rId16"/>
    <p:sldId id="390" r:id="rId17"/>
    <p:sldId id="391" r:id="rId18"/>
    <p:sldId id="392" r:id="rId19"/>
    <p:sldId id="375" r:id="rId20"/>
    <p:sldId id="357" r:id="rId21"/>
    <p:sldId id="355" r:id="rId22"/>
    <p:sldId id="359" r:id="rId23"/>
    <p:sldId id="397" r:id="rId24"/>
    <p:sldId id="393" r:id="rId25"/>
    <p:sldId id="394" r:id="rId26"/>
    <p:sldId id="395" r:id="rId27"/>
    <p:sldId id="396" r:id="rId28"/>
    <p:sldId id="368" r:id="rId29"/>
    <p:sldId id="360" r:id="rId30"/>
    <p:sldId id="398" r:id="rId31"/>
    <p:sldId id="366" r:id="rId32"/>
    <p:sldId id="371" r:id="rId33"/>
    <p:sldId id="3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960" y="60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8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99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44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432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01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5B47D6-DAD7-40A6-BD10-CD2FABB132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094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960874-3F9B-4D3F-855A-5669B09C92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B1140DE-B7EF-4821-92DB-87F8292871A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2D1BE3B-CE32-4F45-9E7C-3CF4C5DACDC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F1FA09A-98C2-4BC7-A032-43C843531C6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8718837-365D-4859-B99D-1C4C5BB7E50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</a:p>
          <a:p>
            <a:r>
              <a:rPr lang="en-US" altLang="ko-KR" dirty="0"/>
              <a:t>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010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E24A2BE-80CE-4B79-BF31-91FA62C0442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2160665"/>
            <a:ext cx="12192000" cy="2502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51014-6E90-4769-BCD9-A06A9FC17AC8}"/>
              </a:ext>
            </a:extLst>
          </p:cNvPr>
          <p:cNvSpPr/>
          <p:nvPr userDrawn="1"/>
        </p:nvSpPr>
        <p:spPr>
          <a:xfrm>
            <a:off x="0" y="2026940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BC926F-7282-4E00-BF8A-8D24B274039B}"/>
              </a:ext>
            </a:extLst>
          </p:cNvPr>
          <p:cNvSpPr/>
          <p:nvPr userDrawn="1"/>
        </p:nvSpPr>
        <p:spPr>
          <a:xfrm>
            <a:off x="0" y="4725144"/>
            <a:ext cx="12192000" cy="720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50336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A7A44CD1-8791-4411-9DCF-BE8F9EB9EB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584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24402-8447-448E-89E3-183EBB1DA00D}"/>
              </a:ext>
            </a:extLst>
          </p:cNvPr>
          <p:cNvSpPr/>
          <p:nvPr userDrawn="1"/>
        </p:nvSpPr>
        <p:spPr>
          <a:xfrm>
            <a:off x="0" y="299695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4CF9D97-FAE0-4B0A-A30C-8936E46C66B2}"/>
              </a:ext>
            </a:extLst>
          </p:cNvPr>
          <p:cNvGrpSpPr/>
          <p:nvPr userDrawn="1"/>
        </p:nvGrpSpPr>
        <p:grpSpPr>
          <a:xfrm>
            <a:off x="4763852" y="1553600"/>
            <a:ext cx="2664296" cy="4683693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A665FA86-6430-4D7E-ABCB-4F8C3E52E09B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3DAFBD2-84EC-4D6B-80BE-DA211850906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78866A3A-5A93-49E6-8DE2-C98FC661D4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EB10029A-074D-4812-8AB6-62EF3ED7357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BE572564-2A3A-45E0-93B7-2FB78757998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42F8FDE-91AA-45DB-A05E-7507C27F30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51770" y="1965170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8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5616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86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289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77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4" r:id="rId3"/>
    <p:sldLayoutId id="2147483685" r:id="rId4"/>
    <p:sldLayoutId id="214748368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5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665" r:id="rId11"/>
    <p:sldLayoutId id="2147483677" r:id="rId12"/>
    <p:sldLayoutId id="2147483681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7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0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ckinsey.com/featured-insights/sustainable-inclusive-growth/chart-of-the-day/the-great-attrition-stems-from-a-great-disconnect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researchgate.net/publication/370471266_A_STUDY_ON_EMPLOYEE_ATTRITION_AND_RETENTION_WITH_REFERENCE_TO_EVRON_IMPEX" TargetMode="External"/><Relationship Id="rId12" Type="http://schemas.openxmlformats.org/officeDocument/2006/relationships/image" Target="../media/image12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hyperlink" Target="https://www.forbes.com/sites/forbeseq/2023/03/21/five-hidden-costs-of-employee-attrition/?sh=391d2a0c62f4" TargetMode="External"/><Relationship Id="rId11" Type="http://schemas.openxmlformats.org/officeDocument/2006/relationships/hyperlink" Target="https://hbr.org/1973/07/why-employees-stay" TargetMode="External"/><Relationship Id="rId5" Type="http://schemas.microsoft.com/office/2007/relationships/hdphoto" Target="../media/hdphoto1.wdp"/><Relationship Id="rId10" Type="http://schemas.openxmlformats.org/officeDocument/2006/relationships/hyperlink" Target="https://atlanticpayroll.us/business-basics/employee-attrition-vs-employee-turnover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www.aihr.com/blog/employee-attritio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www.kaggle.com/pavansubhasht/ibm-hr-analytics-attrition-dataset" TargetMode="Externa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86A78FC-AAD0-D2A5-B830-51BA8185C2D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7" r="10917"/>
          <a:stretch/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BF3446-665E-84E9-BF6D-FE105AA1DDD9}"/>
              </a:ext>
            </a:extLst>
          </p:cNvPr>
          <p:cNvSpPr txBox="1"/>
          <p:nvPr/>
        </p:nvSpPr>
        <p:spPr>
          <a:xfrm>
            <a:off x="9503578" y="3602176"/>
            <a:ext cx="2347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  <a:t>Sashidhar Bezawada</a:t>
            </a:r>
            <a:endParaRPr lang="ko-KR" altLang="en-US" sz="1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7C7D9-2965-E408-674E-AF508C875622}"/>
              </a:ext>
            </a:extLst>
          </p:cNvPr>
          <p:cNvSpPr txBox="1"/>
          <p:nvPr/>
        </p:nvSpPr>
        <p:spPr>
          <a:xfrm>
            <a:off x="7060650" y="2732269"/>
            <a:ext cx="488585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Employee Attrition Prediction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13F9947-1E76-7B57-A335-048C1BC70E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378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1"/>
    </mc:Choice>
    <mc:Fallback xmlns="">
      <p:transition spd="slow" advTm="7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Data Visualizations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1F158-0CEE-BF36-94EE-2EC73B585E9B}"/>
              </a:ext>
            </a:extLst>
          </p:cNvPr>
          <p:cNvSpPr txBox="1"/>
          <p:nvPr/>
        </p:nvSpPr>
        <p:spPr>
          <a:xfrm>
            <a:off x="1055914" y="1711401"/>
            <a:ext cx="10003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/>
              <a:t>Histogram of Employees – Monthly Incomes &amp; Attrition</a:t>
            </a:r>
            <a:endParaRPr lang="en-US" sz="1600" dirty="0"/>
          </a:p>
        </p:txBody>
      </p:sp>
      <p:sp>
        <p:nvSpPr>
          <p:cNvPr id="6" name="Rectangle 130">
            <a:extLst>
              <a:ext uri="{FF2B5EF4-FFF2-40B4-BE49-F238E27FC236}">
                <a16:creationId xmlns:a16="http://schemas.microsoft.com/office/drawing/2014/main" id="{25C9B476-294D-2C3D-A1AA-85BF4D5EEFE8}"/>
              </a:ext>
            </a:extLst>
          </p:cNvPr>
          <p:cNvSpPr/>
          <p:nvPr/>
        </p:nvSpPr>
        <p:spPr>
          <a:xfrm>
            <a:off x="2835384" y="5702566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8CDA1C5B-3887-6D8B-143F-60CBA9702474}"/>
              </a:ext>
            </a:extLst>
          </p:cNvPr>
          <p:cNvSpPr/>
          <p:nvPr/>
        </p:nvSpPr>
        <p:spPr>
          <a:xfrm>
            <a:off x="5319566" y="5194792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81F76E8D-8BDF-91B5-F53F-E8C2D116709D}"/>
              </a:ext>
            </a:extLst>
          </p:cNvPr>
          <p:cNvSpPr/>
          <p:nvPr/>
        </p:nvSpPr>
        <p:spPr>
          <a:xfrm>
            <a:off x="1270808" y="4039397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A63D1F2-AE28-469F-DF45-7CBB55DD2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20" y="2294329"/>
            <a:ext cx="10311266" cy="39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A226824-DAC0-7500-AC76-C22B899571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713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8"/>
    </mc:Choice>
    <mc:Fallback>
      <p:transition spd="slow" advTm="16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Data Visualizations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1F158-0CEE-BF36-94EE-2EC73B585E9B}"/>
              </a:ext>
            </a:extLst>
          </p:cNvPr>
          <p:cNvSpPr txBox="1"/>
          <p:nvPr/>
        </p:nvSpPr>
        <p:spPr>
          <a:xfrm>
            <a:off x="1055914" y="1711401"/>
            <a:ext cx="10003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/>
              <a:t>Histogram of Employees by Distance From Home &amp; Attrition 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D0B0B9-928F-B7F9-9FC9-085832755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06" y="2507674"/>
            <a:ext cx="8302630" cy="382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D86110-4A27-B977-01F1-3F793ECDE6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800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4"/>
    </mc:Choice>
    <mc:Fallback>
      <p:transition spd="slow" advTm="13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Data Visualizations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1F158-0CEE-BF36-94EE-2EC73B585E9B}"/>
              </a:ext>
            </a:extLst>
          </p:cNvPr>
          <p:cNvSpPr txBox="1"/>
          <p:nvPr/>
        </p:nvSpPr>
        <p:spPr>
          <a:xfrm>
            <a:off x="939799" y="1508201"/>
            <a:ext cx="10003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/>
              <a:t>Employees by </a:t>
            </a:r>
            <a:r>
              <a:rPr lang="en-US" sz="1600" b="1" dirty="0" err="1"/>
              <a:t>JobSatisfaction</a:t>
            </a:r>
            <a:r>
              <a:rPr lang="en-US" sz="1600" b="1" dirty="0"/>
              <a:t> &amp; with Attrition 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1F192DD-4A09-0C81-E3EC-BFC230AE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411" y="2034429"/>
            <a:ext cx="5598080" cy="42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96CB688E-3C1F-A79E-070C-1EAA4D0FF3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988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00"/>
    </mc:Choice>
    <mc:Fallback>
      <p:transition spd="slow" advTm="16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Data Visualizations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1F158-0CEE-BF36-94EE-2EC73B585E9B}"/>
              </a:ext>
            </a:extLst>
          </p:cNvPr>
          <p:cNvSpPr txBox="1"/>
          <p:nvPr/>
        </p:nvSpPr>
        <p:spPr>
          <a:xfrm>
            <a:off x="939799" y="1508201"/>
            <a:ext cx="10003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/>
              <a:t>Employees by </a:t>
            </a:r>
            <a:r>
              <a:rPr lang="en-US" sz="1600" b="1" dirty="0" err="1"/>
              <a:t>OverTime</a:t>
            </a:r>
            <a:r>
              <a:rPr lang="en-US" sz="1600" b="1" dirty="0"/>
              <a:t> &amp; with Attrition :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B340F14-ED8A-91C0-0DCF-7C13BEFD0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33" y="2041741"/>
            <a:ext cx="5688157" cy="424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B61C73B0-31F9-4D24-8873-CDEDD4C3D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1872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84"/>
    </mc:Choice>
    <mc:Fallback>
      <p:transition spd="slow" advTm="29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Data Visualizations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1F158-0CEE-BF36-94EE-2EC73B585E9B}"/>
              </a:ext>
            </a:extLst>
          </p:cNvPr>
          <p:cNvSpPr txBox="1"/>
          <p:nvPr/>
        </p:nvSpPr>
        <p:spPr>
          <a:xfrm>
            <a:off x="939799" y="1508201"/>
            <a:ext cx="10003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/>
              <a:t>Employees by </a:t>
            </a:r>
            <a:r>
              <a:rPr lang="en-US" sz="1600" b="1" dirty="0" err="1"/>
              <a:t>WorkLifeBalance</a:t>
            </a:r>
            <a:r>
              <a:rPr lang="en-US" sz="1600" b="1" dirty="0"/>
              <a:t> &amp; with Attrition :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FF3B18A-107E-53F8-FC0E-BD5E50B3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80" y="1846755"/>
            <a:ext cx="5590402" cy="41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C31192A3-DC2F-BAD9-1251-D3A27BBFE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74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1"/>
    </mc:Choice>
    <mc:Fallback>
      <p:transition spd="slow" advTm="10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Data Visualizations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1F158-0CEE-BF36-94EE-2EC73B585E9B}"/>
              </a:ext>
            </a:extLst>
          </p:cNvPr>
          <p:cNvSpPr txBox="1"/>
          <p:nvPr/>
        </p:nvSpPr>
        <p:spPr>
          <a:xfrm>
            <a:off x="939799" y="1508201"/>
            <a:ext cx="10003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/>
              <a:t>Employees by </a:t>
            </a:r>
            <a:r>
              <a:rPr lang="en-US" sz="1600" b="1" dirty="0" err="1"/>
              <a:t>YearsSinceLastPromotion</a:t>
            </a:r>
            <a:r>
              <a:rPr lang="en-US" sz="1600" b="1" dirty="0"/>
              <a:t> &amp; with Attrition :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C37B203-68B4-5454-461F-64654B22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443" y="1846755"/>
            <a:ext cx="6637193" cy="420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E8D4293-7F96-C0CE-AD60-46CAE9FF5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127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55"/>
    </mc:Choice>
    <mc:Fallback>
      <p:transition spd="slow" advTm="16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Data Visualizations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1F158-0CEE-BF36-94EE-2EC73B585E9B}"/>
              </a:ext>
            </a:extLst>
          </p:cNvPr>
          <p:cNvSpPr txBox="1"/>
          <p:nvPr/>
        </p:nvSpPr>
        <p:spPr>
          <a:xfrm>
            <a:off x="939799" y="1508201"/>
            <a:ext cx="10003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/>
              <a:t>Employees by </a:t>
            </a:r>
            <a:r>
              <a:rPr lang="en-US" sz="1600" b="1" dirty="0" err="1"/>
              <a:t>YearsWithCurrManager</a:t>
            </a:r>
            <a:r>
              <a:rPr lang="en-US" sz="1600" b="1" dirty="0"/>
              <a:t> &amp; with Attrition :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D675A48-DA67-5611-D3D1-FD5769E71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26" y="1846755"/>
            <a:ext cx="6425045" cy="405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7CFCB4-BF08-6A6F-B9A8-5652683A7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8876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82"/>
    </mc:Choice>
    <mc:Fallback>
      <p:transition spd="slow" advTm="27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Exploratory Data Analysis (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Cont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…)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6414655" y="1722375"/>
            <a:ext cx="537395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rtl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Heat maps to identify the correlation :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From the correlation plots, most of the columns seem to be poorly correlated with one another. Generally, when making a predictive model, it would be preferable to train a model with features that are not too correlated with one another so that we do not need to deal with redundant features. </a:t>
            </a:r>
            <a:endParaRPr lang="en-US" sz="14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194FE8D-8DF7-EB03-E4D5-B5722BE0D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21" y="1493659"/>
            <a:ext cx="6147659" cy="425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7D3AF2-C7AE-F5E7-B0F9-A741B3AD9F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5455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90"/>
    </mc:Choice>
    <mc:Fallback>
      <p:transition spd="slow" advTm="2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</a:rPr>
              <a:t>Risks / Contingencies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1094114" y="1662526"/>
            <a:ext cx="10003771" cy="3336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the dataset is small and simulated, it is highly possible that few models may perform poorly on the data hence as a contingency plan, I have aimed to apply multiple models and compare the results but still results may not be aligned with real world scenario, but I take this opportunity in validating my understanding with end-to-end flow of applying predictive analytics to a problem. </a:t>
            </a:r>
          </a:p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general, such datasets would be imbalanced ,So, I have used SMOTE, 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generate new and synthetic data, which can be used for training our model.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3C6701A-E57D-6675-FF52-1C72D8BDD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78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54"/>
    </mc:Choice>
    <mc:Fallback>
      <p:transition spd="slow" advTm="36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204622" y="1850571"/>
            <a:ext cx="5636534" cy="2427515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594413" y="2543937"/>
            <a:ext cx="49898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Models &amp; Metrics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B1AA614-6832-2416-E34B-11E9C3679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83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0"/>
    </mc:Choice>
    <mc:Fallback>
      <p:transition spd="slow" advTm="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089072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6358098" y="2601707"/>
            <a:ext cx="4661840" cy="34163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&amp;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Data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Risks / Contingencies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Models &amp;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Result 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Helvetica Neue"/>
              </a:rPr>
              <a:t>References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358098" y="1296712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29D5C0A-BC01-7720-10BA-99AEDA41A8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130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1"/>
    </mc:Choice>
    <mc:Fallback xmlns="">
      <p:transition spd="slow" advTm="2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i="0" u="none" strike="noStrike" dirty="0">
                <a:solidFill>
                  <a:schemeClr val="bg1"/>
                </a:solidFill>
                <a:effectLst/>
                <a:latin typeface="-apple-system"/>
              </a:rPr>
              <a:t>K-Nearest Neighbor</a:t>
            </a:r>
            <a:endParaRPr lang="en-US" sz="540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A73B0-7B68-4800-71D4-DAC753E4D1ED}"/>
              </a:ext>
            </a:extLst>
          </p:cNvPr>
          <p:cNvSpPr txBox="1"/>
          <p:nvPr/>
        </p:nvSpPr>
        <p:spPr>
          <a:xfrm>
            <a:off x="5833704" y="3482214"/>
            <a:ext cx="4750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ym typeface="Calibri"/>
            </a:endParaRPr>
          </a:p>
          <a:p>
            <a:r>
              <a:rPr lang="en-US" sz="1200" b="1" dirty="0">
                <a:sym typeface="Calibri"/>
              </a:rPr>
              <a:t>Accuracy score is good</a:t>
            </a:r>
            <a:r>
              <a:rPr lang="en-US" sz="1200" b="1" dirty="0"/>
              <a:t>, but has the lowest F1 &amp; Recall scores. The False positive &amp; False negative cases are higher than all models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230D71C-AD2C-CF7F-6471-63E1F361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08" y="1202218"/>
            <a:ext cx="3467447" cy="273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3391107A-E927-0000-B67E-A3701E427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86" y="3941445"/>
            <a:ext cx="3192841" cy="250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086B6-689B-1695-237A-611C151C2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704" y="1487601"/>
            <a:ext cx="4363241" cy="1570768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0C04C1BA-67E1-FAD9-7EC0-15A41520E1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699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96"/>
    </mc:Choice>
    <mc:Fallback>
      <p:transition spd="slow" advTm="17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i="0" u="none" strike="noStrike" dirty="0">
                <a:solidFill>
                  <a:schemeClr val="bg1"/>
                </a:solidFill>
                <a:effectLst/>
                <a:latin typeface="-apple-system"/>
              </a:rPr>
              <a:t>Naive Bayes</a:t>
            </a:r>
            <a:endParaRPr lang="en-US" sz="540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A73B0-7B68-4800-71D4-DAC753E4D1ED}"/>
              </a:ext>
            </a:extLst>
          </p:cNvPr>
          <p:cNvSpPr txBox="1"/>
          <p:nvPr/>
        </p:nvSpPr>
        <p:spPr>
          <a:xfrm>
            <a:off x="5833704" y="3482214"/>
            <a:ext cx="475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ym typeface="Calibri"/>
              </a:rPr>
              <a:t>Model accuracy is the lowest among the 6 Models.</a:t>
            </a:r>
            <a:endParaRPr lang="en-US" sz="1100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D3D5D05-B74D-9246-7E99-6D7247908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87" y="1091467"/>
            <a:ext cx="3303678" cy="260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5FB2E94B-F1E1-77CC-9D5F-7B3EBB7A4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09" y="3879273"/>
            <a:ext cx="3190356" cy="25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95201-22DB-F9DD-1928-A5A9236D21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704" y="1391232"/>
            <a:ext cx="4533332" cy="160151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0ED37C-EF21-425F-DC1B-5589DCC6DB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7903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8"/>
    </mc:Choice>
    <mc:Fallback>
      <p:transition spd="slow" advTm="8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i="0" u="none" strike="noStrike" dirty="0">
                <a:solidFill>
                  <a:schemeClr val="bg1"/>
                </a:solidFill>
                <a:effectLst/>
                <a:latin typeface="-apple-system"/>
              </a:rPr>
              <a:t>Random Forest Classifier</a:t>
            </a:r>
            <a:endParaRPr lang="en-US" sz="540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A73B0-7B68-4800-71D4-DAC753E4D1ED}"/>
              </a:ext>
            </a:extLst>
          </p:cNvPr>
          <p:cNvSpPr txBox="1"/>
          <p:nvPr/>
        </p:nvSpPr>
        <p:spPr>
          <a:xfrm>
            <a:off x="5833704" y="3482214"/>
            <a:ext cx="475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ym typeface="Calibri"/>
              </a:rPr>
              <a:t>Accuracy score is good, However the model is not predicting the Attrition correctly (precision is low) and  it identifies False negatives better than all ( Recall Score is high).</a:t>
            </a:r>
            <a:endParaRPr lang="en-US" sz="1100" dirty="0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BD9D08F0-E512-2DC5-DDD8-F36735B06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25" y="1185748"/>
            <a:ext cx="3439444" cy="271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81942FFF-C058-52DB-D1FB-E4B1B209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81" y="4037599"/>
            <a:ext cx="3300529" cy="258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85D2D-2CA1-3883-C485-F9AB7B313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704" y="1522285"/>
            <a:ext cx="4750934" cy="148133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FF7FF9-7669-4EDA-D652-AC6C9E77D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185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2"/>
    </mc:Choice>
    <mc:Fallback>
      <p:transition spd="slow" advTm="15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i="0" u="none" strike="noStrike" dirty="0">
                <a:solidFill>
                  <a:schemeClr val="bg1"/>
                </a:solidFill>
                <a:effectLst/>
                <a:latin typeface="-apple-system"/>
              </a:rPr>
              <a:t>Decision Tree Classifier</a:t>
            </a:r>
            <a:endParaRPr lang="en-US" sz="540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A73B0-7B68-4800-71D4-DAC753E4D1ED}"/>
              </a:ext>
            </a:extLst>
          </p:cNvPr>
          <p:cNvSpPr txBox="1"/>
          <p:nvPr/>
        </p:nvSpPr>
        <p:spPr>
          <a:xfrm>
            <a:off x="5833704" y="3482214"/>
            <a:ext cx="475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ym typeface="Calibri"/>
            </a:endParaRPr>
          </a:p>
          <a:p>
            <a:r>
              <a:rPr lang="en-US" sz="1200" b="1" dirty="0">
                <a:sym typeface="Calibri"/>
              </a:rPr>
              <a:t>Accuracy score is low, however the model is not predicting the Attrition correctly (precision is low) </a:t>
            </a:r>
            <a:endParaRPr lang="en-US" sz="11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F6BBB93-60F1-5826-2EE5-C14E7194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86" y="1074633"/>
            <a:ext cx="3483787" cy="275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C6796077-240F-406B-6262-DCEB4ADB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52" y="3811959"/>
            <a:ext cx="3483787" cy="273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E11E19-1FAB-1EA1-001D-42187CC21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8978" y="1538848"/>
            <a:ext cx="4456198" cy="14853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AE8ECD-1B91-52EF-EE08-674E3A67D8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8924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12"/>
    </mc:Choice>
    <mc:Fallback>
      <p:transition spd="slow" advTm="10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i="0" u="none" strike="noStrike" dirty="0" err="1">
                <a:solidFill>
                  <a:schemeClr val="bg1"/>
                </a:solidFill>
                <a:effectLst/>
                <a:latin typeface="-apple-system"/>
              </a:rPr>
              <a:t>XGBoost</a:t>
            </a:r>
            <a:r>
              <a:rPr lang="en-US" i="0" u="none" strike="noStrike" dirty="0">
                <a:solidFill>
                  <a:schemeClr val="bg1"/>
                </a:solidFill>
                <a:effectLst/>
                <a:latin typeface="-apple-system"/>
              </a:rPr>
              <a:t> Model</a:t>
            </a:r>
            <a:endParaRPr lang="en-US" sz="540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A73B0-7B68-4800-71D4-DAC753E4D1ED}"/>
              </a:ext>
            </a:extLst>
          </p:cNvPr>
          <p:cNvSpPr txBox="1"/>
          <p:nvPr/>
        </p:nvSpPr>
        <p:spPr>
          <a:xfrm>
            <a:off x="5833704" y="3482214"/>
            <a:ext cx="475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ym typeface="Calibri"/>
            </a:endParaRPr>
          </a:p>
          <a:p>
            <a:r>
              <a:rPr lang="en-US" sz="1200" b="1" dirty="0">
                <a:sym typeface="Calibri"/>
              </a:rPr>
              <a:t>Accuracy is high as well as it is identifying the Attrition better. Also, it has high Recall &amp; F1 Scores.</a:t>
            </a:r>
            <a:endParaRPr lang="en-US" sz="11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4701BA9-F97D-8B6A-91C6-74123A0AE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96" y="1145431"/>
            <a:ext cx="3331387" cy="263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A0BD1B9-FD10-2BAD-3073-77EE9CFD7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07" y="3858848"/>
            <a:ext cx="3481987" cy="272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BD233-8ADC-7B19-AF1C-26760739E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704" y="1516180"/>
            <a:ext cx="4487932" cy="160004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171CE8-79F4-DC16-6E6C-D35534364F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387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77"/>
    </mc:Choice>
    <mc:Fallback>
      <p:transition spd="slow" advTm="15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i="0" u="none" strike="noStrike" dirty="0">
                <a:solidFill>
                  <a:schemeClr val="bg1"/>
                </a:solidFill>
                <a:effectLst/>
                <a:latin typeface="-apple-system"/>
              </a:rPr>
              <a:t>Gradient Boosted Classifier</a:t>
            </a:r>
            <a:endParaRPr lang="en-US" sz="540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A73B0-7B68-4800-71D4-DAC753E4D1ED}"/>
              </a:ext>
            </a:extLst>
          </p:cNvPr>
          <p:cNvSpPr txBox="1"/>
          <p:nvPr/>
        </p:nvSpPr>
        <p:spPr>
          <a:xfrm>
            <a:off x="5833704" y="3482214"/>
            <a:ext cx="475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ym typeface="Calibri"/>
              </a:rPr>
              <a:t>Accuracy is highest of all . And it is identifying the Attrition with the highest Precision Score.</a:t>
            </a:r>
          </a:p>
          <a:p>
            <a:r>
              <a:rPr lang="en-US" sz="1200" b="1" dirty="0">
                <a:sym typeface="Calibri"/>
              </a:rPr>
              <a:t>It also has the highest Recall, F1 &amp; AUC Scores.</a:t>
            </a:r>
            <a:endParaRPr lang="en-US" sz="11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86FB90B-9433-F08C-E192-20BE38E5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86" y="1121519"/>
            <a:ext cx="3363623" cy="265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51282EA6-0D67-4F83-3F61-2A3C8F13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08" y="3934286"/>
            <a:ext cx="3390433" cy="265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82DB7C-BFA8-F109-E791-06D6F4900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704" y="1368748"/>
            <a:ext cx="4524719" cy="157839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5E60787-884B-59C7-3E72-249AB3D91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7237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10"/>
    </mc:Choice>
    <mc:Fallback>
      <p:transition spd="slow" advTm="1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DFE8D0-ECF9-41FB-B7B9-FB5C1A7B7E6E}"/>
              </a:ext>
            </a:extLst>
          </p:cNvPr>
          <p:cNvSpPr/>
          <p:nvPr/>
        </p:nvSpPr>
        <p:spPr>
          <a:xfrm>
            <a:off x="88499" y="937727"/>
            <a:ext cx="11677650" cy="6367462"/>
          </a:xfrm>
          <a:prstGeom prst="roundRect">
            <a:avLst>
              <a:gd name="adj" fmla="val 1203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460D4-8F70-99DD-23B3-E44EE6574A3F}"/>
              </a:ext>
            </a:extLst>
          </p:cNvPr>
          <p:cNvSpPr txBox="1"/>
          <p:nvPr/>
        </p:nvSpPr>
        <p:spPr>
          <a:xfrm>
            <a:off x="2645546" y="2045314"/>
            <a:ext cx="725555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Result Interpretation 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&amp; Conclusion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42946D-21CF-E630-4DD7-C309B3B92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2200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"/>
    </mc:Choice>
    <mc:Fallback>
      <p:transition spd="slow" advTm="2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Result Interpretation </a:t>
            </a: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A73B0-7B68-4800-71D4-DAC753E4D1ED}"/>
              </a:ext>
            </a:extLst>
          </p:cNvPr>
          <p:cNvSpPr txBox="1"/>
          <p:nvPr/>
        </p:nvSpPr>
        <p:spPr>
          <a:xfrm>
            <a:off x="6249017" y="1752378"/>
            <a:ext cx="4750934" cy="476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SMOTE uses a nearest neighbors algorithm to generate new and synthetic data we used for training our model.</a:t>
            </a:r>
          </a:p>
          <a:p>
            <a:pPr marL="285750" marR="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Naive Bayes - Model accuracy is the lowest among the 6 Models.</a:t>
            </a:r>
          </a:p>
          <a:p>
            <a:pPr marL="285750" marR="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K-Nearest Neighbor - Has good Accuracy Score, but has the lowest F1 &amp; Recall scores. The False positive &amp; False negative cases are higher than all models.</a:t>
            </a:r>
          </a:p>
          <a:p>
            <a:pPr marL="285750" marR="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 Forest - Accuracy score is good, however the model is not predicting the Attrition correctly (precision is low) and  it identifies False negatives better than all ( Recall Score is high).</a:t>
            </a:r>
          </a:p>
          <a:p>
            <a:pPr marL="285750" marR="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 Tree - Accuracy score is low, however the model is not predicting the Attrition correctly (precision is low) </a:t>
            </a:r>
          </a:p>
          <a:p>
            <a:pPr marL="285750" marR="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Accuracy is high as well as it is identifying the Attrition better. Also, it has high Recall &amp; F1 Scores.</a:t>
            </a:r>
          </a:p>
          <a:p>
            <a:pPr marL="285750" marR="0" indent="-28575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Gradient Boosted Classifier - Accuracy is highest of all . And it is identifying the Attrition with the highest Precision </a:t>
            </a:r>
            <a:r>
              <a:rPr lang="en-US" sz="12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Score.It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also has the highest Recall, F1 &amp; AUC Scores.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C51EC-9852-CA14-76D9-52B432F72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96" y="1651067"/>
            <a:ext cx="5903521" cy="1464412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AE2AE4C0-CECC-87F1-8F95-559DF4F3FE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790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49"/>
    </mc:Choice>
    <mc:Fallback>
      <p:transition spd="slow" advTm="21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sz="5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1055914" y="1711401"/>
            <a:ext cx="10003771" cy="3960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 for this project conveyed that there are many features that factor into an employee’s decision to leave their job; two of the important ones being job satisfaction level and income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Gradient Boosted Classifier model had the strongest performance with 81.86% accuracy; it also had the second-highest recall score for the ‘No’ class of Attrition at 35.52%. For the ‘Yes’ class of Attrition, it also had the highest precision score of 46.55% which was relatively higher than the scoring of the other models. 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The results from these predictions could help organizations save money on staff replacement and productivity loss, and also hopefully decrease turnover rates.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In the current model, feature reduction is not explored to it’s full extent. And that can be considered to make this model better.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DAE4A40-D8A4-60A1-C3ED-4D3C71270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0750" t="-30750" r="-30750" b="-30750"/>
          <a:stretch>
            <a:fillRect/>
          </a:stretch>
        </p:blipFill>
        <p:spPr>
          <a:xfrm>
            <a:off x="11125200" y="5791200"/>
            <a:ext cx="984504" cy="9845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5199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45"/>
    </mc:Choice>
    <mc:Fallback>
      <p:transition spd="slow" advTm="59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sz="5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Ethical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1055914" y="1711401"/>
            <a:ext cx="10003771" cy="2558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Legal compliance: </a:t>
            </a:r>
            <a:r>
              <a:rPr lang="en-US" dirty="0"/>
              <a:t>This dataset is a fictional dataset from Kaggle and doesn’t have any legal issue. 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Employee Privacy: </a:t>
            </a:r>
            <a:r>
              <a:rPr lang="en-US" dirty="0"/>
              <a:t>This dataset doesn’t contain any PII-related information (Personal Identifiable Information ).This data research is not going to harm any privacy. 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Unfair practices: </a:t>
            </a:r>
            <a:r>
              <a:rPr lang="en-US" dirty="0"/>
              <a:t>The biggest ethical challenge is how the Organization is going to use the Attrition model and not treat employees unfairly based on some factors that contribute to attrition like - age ,salary, </a:t>
            </a:r>
            <a:r>
              <a:rPr lang="en-US" dirty="0" err="1"/>
              <a:t>etc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B319D9D-2C91-BA86-8091-DF216A27B6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423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80"/>
    </mc:Choice>
    <mc:Fallback>
      <p:transition spd="slow" advTm="39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" dirty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C71253D-F360-4587-83FB-70A3DCB2E67E}"/>
              </a:ext>
            </a:extLst>
          </p:cNvPr>
          <p:cNvSpPr/>
          <p:nvPr/>
        </p:nvSpPr>
        <p:spPr>
          <a:xfrm>
            <a:off x="5319566" y="4876135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E039D207-4CF3-4C5C-BD32-BCDFAB9FE42C}"/>
              </a:ext>
            </a:extLst>
          </p:cNvPr>
          <p:cNvSpPr/>
          <p:nvPr/>
        </p:nvSpPr>
        <p:spPr>
          <a:xfrm>
            <a:off x="1270808" y="3720740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FEC4FDF9-444C-4739-9206-96E4EAEFE9E8}"/>
              </a:ext>
            </a:extLst>
          </p:cNvPr>
          <p:cNvSpPr/>
          <p:nvPr/>
        </p:nvSpPr>
        <p:spPr>
          <a:xfrm>
            <a:off x="5798978" y="2687919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A73B0-7B68-4800-71D4-DAC753E4D1ED}"/>
              </a:ext>
            </a:extLst>
          </p:cNvPr>
          <p:cNvSpPr txBox="1"/>
          <p:nvPr/>
        </p:nvSpPr>
        <p:spPr>
          <a:xfrm>
            <a:off x="5181073" y="2313526"/>
            <a:ext cx="5740119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Definition : </a:t>
            </a:r>
            <a:r>
              <a:rPr lang="en-US" sz="1400" dirty="0"/>
              <a:t>“When an employee leaves the company through any method, including voluntary resignations, layoffs, failure to return from a leave of absence, or even illness or death”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 dirty="0"/>
              <a:t>Two types of employee attrition:</a:t>
            </a:r>
          </a:p>
          <a:p>
            <a:pPr marL="48895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300"/>
              <a:buFont typeface="+mj-lt"/>
              <a:buAutoNum type="arabicPeriod"/>
            </a:pPr>
            <a:r>
              <a:rPr lang="en-US" sz="1400" dirty="0"/>
              <a:t>Voluntary</a:t>
            </a:r>
          </a:p>
          <a:p>
            <a:pPr marL="901700" lvl="1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Employee deliberately chooses to leave their company -illness, personal reasons like compensation, work-life      balance, burnout due to overtime &amp; overwork, etc.</a:t>
            </a:r>
          </a:p>
          <a:p>
            <a:pPr marL="48895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300"/>
              <a:buFont typeface="+mj-lt"/>
              <a:buAutoNum type="arabicPeriod"/>
            </a:pPr>
            <a:r>
              <a:rPr lang="en-US" sz="1400" dirty="0"/>
              <a:t>Involuntary</a:t>
            </a:r>
          </a:p>
          <a:p>
            <a:pPr marL="958850" lvl="1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en-US" sz="1400" dirty="0"/>
              <a:t>The company chooses to let go of  an employee</a:t>
            </a:r>
          </a:p>
          <a:p>
            <a:pPr marL="958850" lvl="1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en-US" sz="1400" dirty="0"/>
              <a:t>Reorganization layoffs - In this case, the company either eliminates the employee’s position altogether or chooses not to replace it</a:t>
            </a:r>
          </a:p>
          <a:p>
            <a:pPr marL="615950" lvl="1">
              <a:buClr>
                <a:schemeClr val="tx1"/>
              </a:buClr>
              <a:buSzPts val="1100"/>
            </a:pPr>
            <a:endParaRPr lang="en-US" sz="11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1438C4F-D4A4-CE68-CB43-99092B48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9834" y="1882415"/>
            <a:ext cx="2451099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A580B5-0297-0055-AB62-D781DCB76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1794" y="3896903"/>
            <a:ext cx="2451099" cy="247176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4EBC817-9FBB-41B2-CD38-B701746B96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155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76"/>
    </mc:Choice>
    <mc:Fallback xmlns="">
      <p:transition spd="slow" advTm="56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sz="5400" b="0" i="0" u="none" strike="noStrike" dirty="0">
                <a:solidFill>
                  <a:schemeClr val="bg1"/>
                </a:solidFill>
                <a:effectLst/>
                <a:latin typeface="Helvetica Neue"/>
              </a:rPr>
              <a:t>References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611414" y="1622501"/>
            <a:ext cx="10003771" cy="488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1.” Five Hidden Costs Of Employee Attrition” - Written by Lisa Wallace</a:t>
            </a:r>
            <a:endParaRPr lang="en-US" sz="1600" dirty="0">
              <a:effectLst/>
              <a:highlight>
                <a:srgbClr val="F8F8F8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https://www.forbes.com/sites/forbeseq/2023/03/21/five-hidden-costs-of-employee-attrition/?sh=391d2a0c62f4</a:t>
            </a:r>
            <a:endParaRPr lang="en-US" sz="1600" dirty="0">
              <a:effectLst/>
              <a:highlight>
                <a:srgbClr val="F8F8F8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highlight>
                <a:srgbClr val="F8F8F8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 “A STUDY ON EMPLOYEE ATTRITION AND RETENTION WITH REFERENCE TO EVRON IMPEX”  by Dr. B.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Merceline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Anitha</a:t>
            </a: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600" u="sng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https://www.researchgate.net/publication/370471266_A_STUDY_ON_EMPLOYEE_ATTRITION_AND_RETENTION_WITH_REFERENCE_TO_EVRON_IMPEX</a:t>
            </a:r>
            <a:endParaRPr lang="en-US" sz="1600" dirty="0">
              <a:effectLst/>
              <a:highlight>
                <a:srgbClr val="F8F8F8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 </a:t>
            </a:r>
            <a:r>
              <a:rPr lang="en-US" sz="1600" u="sng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https://www.mckinsey.com/featured-insights/sustainable-inclusive-growth/chart-of-the-day/the-great-attrition-stems-from-a-great-disconnect</a:t>
            </a:r>
            <a:endParaRPr lang="en-US" sz="1600" dirty="0">
              <a:effectLst/>
              <a:highlight>
                <a:srgbClr val="F8F8F8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 “Employee Attrition: Meaning, Impact &amp; Attrition Rate Calculation” Written by Suzanne Lucas, </a:t>
            </a:r>
            <a:endParaRPr lang="en-US" sz="1600" dirty="0">
              <a:effectLst/>
              <a:highlight>
                <a:srgbClr val="F8F8F8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https://www.aihr.com/blog/employee-attrition/</a:t>
            </a:r>
            <a:endParaRPr lang="en-US" sz="1600" dirty="0">
              <a:effectLst/>
              <a:highlight>
                <a:srgbClr val="F8F8F8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highlight>
                  <a:srgbClr val="F8F8F8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571500" marR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n-US" sz="1600" u="sng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https://atlanticpayroll.us/business-basics/employee-attrition-vs-employee-turnover/</a:t>
            </a:r>
            <a:endParaRPr lang="en-US" sz="1600" u="sng" dirty="0">
              <a:solidFill>
                <a:srgbClr val="000000"/>
              </a:solidFill>
              <a:effectLst/>
              <a:highlight>
                <a:srgbClr val="F8F8F8"/>
              </a:highlight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marR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endParaRPr lang="en-US" sz="1600" u="sng" dirty="0">
              <a:solidFill>
                <a:srgbClr val="000000"/>
              </a:solidFill>
              <a:highlight>
                <a:srgbClr val="F8F8F8"/>
              </a:highlight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n-US" sz="1600" u="sng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https://hbr.org/1973/07/why-employees-stay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661929D-F341-B324-4828-9DB3EE0DA2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85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5"/>
    </mc:Choice>
    <mc:Fallback xmlns="">
      <p:transition spd="slow" advTm="4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28886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7F776-235B-43B7-A208-7106E24CBAFE}"/>
              </a:ext>
            </a:extLst>
          </p:cNvPr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909EFC5-8BBF-6CD5-F169-AEDBB228AA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274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8"/>
    </mc:Choice>
    <mc:Fallback xmlns="">
      <p:transition spd="slow" advTm="3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821C0FD-B5EF-4D94-BE2E-60F02BDA3D98}"/>
              </a:ext>
            </a:extLst>
          </p:cNvPr>
          <p:cNvSpPr txBox="1"/>
          <p:nvPr/>
        </p:nvSpPr>
        <p:spPr>
          <a:xfrm>
            <a:off x="8392578" y="2327816"/>
            <a:ext cx="33011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dirty="0">
                <a:solidFill>
                  <a:schemeClr val="bg1"/>
                </a:solidFill>
              </a:rPr>
              <a:t>As a current employee at a company, I have started to take note of what motivates and what deters other employees. Many things play into people’s decisions to leave a company, and it is intriguing to me to understand what causes movement in the workplace and also how companies can ideally increase their employee retention at the end of the day. 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8164417" y="1487260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11172000" y="4824423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1CA93-D859-420F-B59D-CDE7B8D631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2A25C-414D-C8C0-5FBD-9F377FAECDA6}"/>
              </a:ext>
            </a:extLst>
          </p:cNvPr>
          <p:cNvSpPr txBox="1"/>
          <p:nvPr/>
        </p:nvSpPr>
        <p:spPr>
          <a:xfrm>
            <a:off x="498231" y="2644170"/>
            <a:ext cx="4519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b="1" dirty="0"/>
              <a:t>Statistical Question: </a:t>
            </a:r>
          </a:p>
          <a:p>
            <a:r>
              <a:rPr lang="en" sz="2400" dirty="0"/>
              <a:t>What factors play a significant  role in predicting voluntary employee attrition?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860F529-5CAC-BDA7-F05D-5931AB208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228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39"/>
    </mc:Choice>
    <mc:Fallback xmlns="">
      <p:transition spd="slow" advTm="22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Dataset &amp;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1055914" y="1711401"/>
            <a:ext cx="100037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Synthetically generated IBM dataset that contains employee attrition data.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Gathered information around employee satisfaction,  income, job level and some personal demographic data such as age , gender and distance from home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Dataset structure:</a:t>
            </a: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1470 rows of data</a:t>
            </a: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35 columns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Each record in the dataset pertains to an employee that is either currently at IBM or voluntarily left 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Attrition = ‘Yes’ or ‘No’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 lang="en-US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6"/>
            </a:endParaRPr>
          </a:p>
          <a:p>
            <a:pPr marL="158750">
              <a:buSzPts val="1100"/>
            </a:pP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https://www.kaggle.com/pavansubhasht/ibm-hr-analytics-attrition-dataset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66AA756-F1AB-E027-20D7-D20FCB99B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210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68"/>
    </mc:Choice>
    <mc:Fallback>
      <p:transition spd="slow" advTm="39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Data Transformation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1055914" y="1711401"/>
            <a:ext cx="10003771" cy="392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have performed the NULL value inspection and duplicate checks,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found none.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have also performed Variable Inspection and performed labelling of categories in Numerical Features for the below attributes.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BusinessTravel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 =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BusinessTravel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"].replace({1:"Non-Travel", 2:"Travel_Rarely", 3:"Travel_Frequently"})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["Education"]      =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["Education"].replace({1:"Below College",2:"College",3:"Bachelor",4:"Master",5:"Doctor"})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JobInvolvement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 =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JobInvolvement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"].replace({1:"Low",2:"Medium",3:"High",4:"Very High"})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JobLevel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       =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JobLevel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"].replace({1:"Entry Level",2:"Junior Level",3:"Mid Level",4:"Senior Level",5:"Executive Level"})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JobSatisfaction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 =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JobSatisfaction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"].replace({1:"Low",2:"Medium",3:"High",4:"Very High"})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PerformanceRating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 =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PerformanceRating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"].replace({1:"Low",2:"Good",3:"Excellent",4:"Outstanding"})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RelationshipSatisfaction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 =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RelationshipSatisfaction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"].replace({1:"Low",2:"Medium",3:"High",4:"Very High"})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WorkLifeBalance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 =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df_attrition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["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WorkLifeBalance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"].replace({1:"Bad",2:"Good",3:"Better",4:"Best"})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0CAA31-D8B4-88E3-180F-6AF1B35722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440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95"/>
    </mc:Choice>
    <mc:Fallback>
      <p:transition spd="slow" advTm="16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Data Transformation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(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Cont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…)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0F251-E57A-45AD-A1AA-450D4FD8E14A}"/>
              </a:ext>
            </a:extLst>
          </p:cNvPr>
          <p:cNvSpPr txBox="1"/>
          <p:nvPr/>
        </p:nvSpPr>
        <p:spPr>
          <a:xfrm>
            <a:off x="1055914" y="1711401"/>
            <a:ext cx="408203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</a:rPr>
              <a:t>Binning (New Variables created) :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0" algn="just" rtl="0">
              <a:spcBef>
                <a:spcPts val="0"/>
              </a:spcBef>
              <a:spcAft>
                <a:spcPts val="1200"/>
              </a:spcAft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lang="en-US" sz="1600" dirty="0"/>
          </a:p>
        </p:txBody>
      </p:sp>
      <p:sp>
        <p:nvSpPr>
          <p:cNvPr id="35" name="Rectangle 130">
            <a:extLst>
              <a:ext uri="{FF2B5EF4-FFF2-40B4-BE49-F238E27FC236}">
                <a16:creationId xmlns:a16="http://schemas.microsoft.com/office/drawing/2014/main" id="{0BB388EB-43E8-4B51-89DD-7F276EF7D1AE}"/>
              </a:ext>
            </a:extLst>
          </p:cNvPr>
          <p:cNvSpPr/>
          <p:nvPr/>
        </p:nvSpPr>
        <p:spPr>
          <a:xfrm>
            <a:off x="2835384" y="5383909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46710-F129-A744-BAF7-B896D3E51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953" y="1711401"/>
            <a:ext cx="2606495" cy="2003140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05D22A6B-A909-0287-4FAF-E3C356BD6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111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9"/>
    </mc:Choice>
    <mc:Fallback>
      <p:transition spd="slow" advTm="4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204622" y="1850571"/>
            <a:ext cx="5636534" cy="2427515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594413" y="2174606"/>
            <a:ext cx="498989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Exploratory Data Analysis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AC07EEA-2CCF-F2F7-7E46-99D731DF8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425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5"/>
    </mc:Choice>
    <mc:Fallback>
      <p:transition spd="slow" advTm="5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Data Visualizations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1F158-0CEE-BF36-94EE-2EC73B585E9B}"/>
              </a:ext>
            </a:extLst>
          </p:cNvPr>
          <p:cNvSpPr txBox="1"/>
          <p:nvPr/>
        </p:nvSpPr>
        <p:spPr>
          <a:xfrm>
            <a:off x="1055914" y="1711401"/>
            <a:ext cx="10003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/>
              <a:t>Bar Chart of Attrition :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/>
              <a:t>Replacing "Yes" and "No" in target variable with 1 and 0 </a:t>
            </a:r>
          </a:p>
        </p:txBody>
      </p:sp>
      <p:sp>
        <p:nvSpPr>
          <p:cNvPr id="6" name="Rectangle 130">
            <a:extLst>
              <a:ext uri="{FF2B5EF4-FFF2-40B4-BE49-F238E27FC236}">
                <a16:creationId xmlns:a16="http://schemas.microsoft.com/office/drawing/2014/main" id="{25C9B476-294D-2C3D-A1AA-85BF4D5EEFE8}"/>
              </a:ext>
            </a:extLst>
          </p:cNvPr>
          <p:cNvSpPr/>
          <p:nvPr/>
        </p:nvSpPr>
        <p:spPr>
          <a:xfrm>
            <a:off x="2835384" y="5702566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8CDA1C5B-3887-6D8B-143F-60CBA9702474}"/>
              </a:ext>
            </a:extLst>
          </p:cNvPr>
          <p:cNvSpPr/>
          <p:nvPr/>
        </p:nvSpPr>
        <p:spPr>
          <a:xfrm>
            <a:off x="5319566" y="5194792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81F76E8D-8BDF-91B5-F53F-E8C2D116709D}"/>
              </a:ext>
            </a:extLst>
          </p:cNvPr>
          <p:cNvSpPr/>
          <p:nvPr/>
        </p:nvSpPr>
        <p:spPr>
          <a:xfrm>
            <a:off x="1270808" y="4039397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Block Arc 10">
            <a:extLst>
              <a:ext uri="{FF2B5EF4-FFF2-40B4-BE49-F238E27FC236}">
                <a16:creationId xmlns:a16="http://schemas.microsoft.com/office/drawing/2014/main" id="{76262D40-9F48-2CC3-8D85-4B3D5AA067C4}"/>
              </a:ext>
            </a:extLst>
          </p:cNvPr>
          <p:cNvSpPr/>
          <p:nvPr/>
        </p:nvSpPr>
        <p:spPr>
          <a:xfrm>
            <a:off x="5319566" y="2767480"/>
            <a:ext cx="5306526" cy="178546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Imbalance between the two classes of 0 &amp; 1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‘0’: 1,233 values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‘1’: 237 values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12AD08-70C6-F8FB-24AE-D87FF3DC0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18" y="2524710"/>
            <a:ext cx="4267796" cy="3029373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62ACBB96-1119-2744-ABA1-35FEC8537E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9433" t="-19433" r="-19433" b="-19433"/>
          <a:stretch>
            <a:fillRect/>
          </a:stretch>
        </p:blipFill>
        <p:spPr>
          <a:xfrm>
            <a:off x="11263182" y="5929182"/>
            <a:ext cx="846522" cy="846522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29984B-C949-7B3F-8779-FB7DEDF4F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7311" y="3185385"/>
            <a:ext cx="3219899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4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8"/>
    </mc:Choice>
    <mc:Fallback>
      <p:transition spd="slow" advTm="30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8355</TotalTime>
  <Words>1627</Words>
  <Application>Microsoft Office PowerPoint</Application>
  <PresentationFormat>Widescreen</PresentationFormat>
  <Paragraphs>133</Paragraphs>
  <Slides>31</Slides>
  <Notes>0</Notes>
  <HiddenSlides>0</HiddenSlides>
  <MMClips>31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-apple-system</vt:lpstr>
      <vt:lpstr>Arial</vt:lpstr>
      <vt:lpstr>Calibri</vt:lpstr>
      <vt:lpstr>Helvetica</vt:lpstr>
      <vt:lpstr>Helvetica Neue</vt:lpstr>
      <vt:lpstr>Segoe UI</vt:lpstr>
      <vt:lpstr>Symbol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b.sashidhar@gmail.com</cp:lastModifiedBy>
  <cp:revision>206</cp:revision>
  <dcterms:created xsi:type="dcterms:W3CDTF">2019-01-14T06:35:35Z</dcterms:created>
  <dcterms:modified xsi:type="dcterms:W3CDTF">2024-04-14T08:21:44Z</dcterms:modified>
</cp:coreProperties>
</file>